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87"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01" autoAdjust="0"/>
    <p:restoredTop sz="94660"/>
  </p:normalViewPr>
  <p:slideViewPr>
    <p:cSldViewPr snapToGrid="0">
      <p:cViewPr varScale="1">
        <p:scale>
          <a:sx n="79" d="100"/>
          <a:sy n="79" d="100"/>
        </p:scale>
        <p:origin x="14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25058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79353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10272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818121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75638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2448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34848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69022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6323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80590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82608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09565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19492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932211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47653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6723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52782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10/14/2021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6886311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u="sng" dirty="0"/>
              <a:t>مناهج البحث العلمي - </a:t>
            </a:r>
            <a:r>
              <a:rPr lang="en-US" b="1" u="sng" dirty="0"/>
              <a:t>Research </a:t>
            </a:r>
            <a:r>
              <a:rPr lang="ar-IQ" b="1" u="sng" dirty="0" smtClean="0"/>
              <a:t> </a:t>
            </a:r>
            <a:br>
              <a:rPr lang="ar-IQ" b="1" u="sng" dirty="0" smtClean="0"/>
            </a:br>
            <a:r>
              <a:rPr lang="en-US" b="1" u="sng" dirty="0" smtClean="0"/>
              <a:t>Methodology</a:t>
            </a:r>
            <a:r>
              <a:rPr lang="en-US" dirty="0"/>
              <a:t/>
            </a:r>
            <a:br>
              <a:rPr lang="en-US" dirty="0"/>
            </a:br>
            <a:r>
              <a:rPr lang="ar-IQ" dirty="0" smtClean="0"/>
              <a:t>المحاضرة </a:t>
            </a:r>
            <a:r>
              <a:rPr lang="ar-IQ" dirty="0" smtClean="0"/>
              <a:t>رقم(3)</a:t>
            </a:r>
            <a:endParaRPr lang="en-US" dirty="0"/>
          </a:p>
        </p:txBody>
      </p:sp>
      <p:sp>
        <p:nvSpPr>
          <p:cNvPr id="3" name="عنوان فرعي 2"/>
          <p:cNvSpPr>
            <a:spLocks noGrp="1"/>
          </p:cNvSpPr>
          <p:nvPr>
            <p:ph type="subTitle" idx="1"/>
          </p:nvPr>
        </p:nvSpPr>
        <p:spPr>
          <a:xfrm>
            <a:off x="1751011" y="4363962"/>
            <a:ext cx="8767007" cy="866019"/>
          </a:xfrm>
        </p:spPr>
        <p:txBody>
          <a:bodyPr>
            <a:normAutofit/>
          </a:bodyPr>
          <a:lstStyle/>
          <a:p>
            <a:r>
              <a:rPr lang="ar-IQ" sz="4000" b="1" dirty="0" smtClean="0">
                <a:solidFill>
                  <a:schemeClr val="tx1"/>
                </a:solidFill>
              </a:rPr>
              <a:t>قسم الاقتصاد / المرحلة الرابعة </a:t>
            </a:r>
            <a:endParaRPr lang="en-US" sz="4000" b="1" dirty="0">
              <a:solidFill>
                <a:schemeClr val="tx1"/>
              </a:solidFill>
            </a:endParaRPr>
          </a:p>
        </p:txBody>
      </p:sp>
    </p:spTree>
    <p:extLst>
      <p:ext uri="{BB962C8B-B14F-4D97-AF65-F5344CB8AC3E}">
        <p14:creationId xmlns:p14="http://schemas.microsoft.com/office/powerpoint/2010/main" val="698490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rtl="1"/>
            <a:r>
              <a:rPr lang="ar-IQ" dirty="0"/>
              <a:t>ث‌-	تحديد مشكلة البحث:</a:t>
            </a:r>
            <a:endParaRPr lang="en-US" dirty="0"/>
          </a:p>
        </p:txBody>
      </p:sp>
      <p:sp>
        <p:nvSpPr>
          <p:cNvPr id="5" name="عنصر نائب للمحتوى 4"/>
          <p:cNvSpPr>
            <a:spLocks noGrp="1"/>
          </p:cNvSpPr>
          <p:nvPr>
            <p:ph sz="quarter" idx="13"/>
          </p:nvPr>
        </p:nvSpPr>
        <p:spPr>
          <a:xfrm>
            <a:off x="913774" y="2367093"/>
            <a:ext cx="10363826" cy="2282318"/>
          </a:xfrm>
        </p:spPr>
        <p:txBody>
          <a:bodyPr>
            <a:normAutofit/>
          </a:bodyPr>
          <a:lstStyle/>
          <a:p>
            <a:pPr algn="r" rtl="1"/>
            <a:r>
              <a:rPr lang="ar-IQ" dirty="0"/>
              <a:t>•	ما المقصود بتحديد المشكلة؟ وكيف نعمل على تحديد المشكلة؟</a:t>
            </a:r>
          </a:p>
          <a:p>
            <a:pPr algn="r" rtl="1"/>
            <a:r>
              <a:rPr lang="ar-IQ" dirty="0"/>
              <a:t>إن مهمة تحديد مشكلة البحث هي أصعب مراحل البحث العلمي، صياغة المشكلة في عبارات واضحة ومفهومة ومحددة تعبّر عن مضمون المشكلة ومجالها، تفصلها عن سائر المجالات، وذلك لغرض توجيه الباحث الى العناية المباشرة بمشكلته وجمع المعلومات والبيانات المتعلقة بها.</a:t>
            </a:r>
          </a:p>
          <a:p>
            <a:pPr algn="r" rtl="1"/>
            <a:r>
              <a:rPr lang="ar-IQ" dirty="0"/>
              <a:t>•	تحديد المشكلة يعني           " تقديمها بصورة لفظية دقيقة وتحديد المعنى المقصود من هذه الألفاظ".</a:t>
            </a:r>
          </a:p>
          <a:p>
            <a:pPr algn="r" rtl="1"/>
            <a:endParaRPr lang="en-US" dirty="0"/>
          </a:p>
        </p:txBody>
      </p:sp>
      <p:pic>
        <p:nvPicPr>
          <p:cNvPr id="6" name="صورة 5"/>
          <p:cNvPicPr>
            <a:picLocks noChangeAspect="1"/>
          </p:cNvPicPr>
          <p:nvPr/>
        </p:nvPicPr>
        <p:blipFill>
          <a:blip r:embed="rId2"/>
          <a:stretch>
            <a:fillRect/>
          </a:stretch>
        </p:blipFill>
        <p:spPr>
          <a:xfrm>
            <a:off x="8212457" y="4260368"/>
            <a:ext cx="353599" cy="195089"/>
          </a:xfrm>
          <a:prstGeom prst="rect">
            <a:avLst/>
          </a:prstGeom>
        </p:spPr>
      </p:pic>
    </p:spTree>
    <p:extLst>
      <p:ext uri="{BB962C8B-B14F-4D97-AF65-F5344CB8AC3E}">
        <p14:creationId xmlns:p14="http://schemas.microsoft.com/office/powerpoint/2010/main" val="2558959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b="1" i="1" u="sng" dirty="0"/>
              <a:t>صياغة المشكلة: هناك طريقتان لصياغة المشكلة هما:</a:t>
            </a:r>
            <a:r>
              <a:rPr lang="en-US" dirty="0"/>
              <a:t/>
            </a:r>
            <a:br>
              <a:rPr lang="en-US" dirty="0"/>
            </a:br>
            <a:endParaRPr lang="en-US" dirty="0"/>
          </a:p>
        </p:txBody>
      </p:sp>
      <p:sp>
        <p:nvSpPr>
          <p:cNvPr id="3" name="عنصر نائب للمحتوى 2"/>
          <p:cNvSpPr>
            <a:spLocks noGrp="1"/>
          </p:cNvSpPr>
          <p:nvPr>
            <p:ph sz="quarter" idx="13"/>
          </p:nvPr>
        </p:nvSpPr>
        <p:spPr>
          <a:xfrm>
            <a:off x="913774" y="1678820"/>
            <a:ext cx="10252550" cy="4460724"/>
          </a:xfrm>
        </p:spPr>
        <p:txBody>
          <a:bodyPr>
            <a:normAutofit/>
          </a:bodyPr>
          <a:lstStyle/>
          <a:p>
            <a:pPr algn="r" rtl="1"/>
            <a:r>
              <a:rPr lang="ar-IQ" dirty="0"/>
              <a:t>أ‌-	ان تصاغ بعبارة لفظية تقريرية. مثال: علاقة الذكاء بالتحصيل الدراسي عند طلاب المرحلة الابتدائية في...</a:t>
            </a:r>
          </a:p>
          <a:p>
            <a:pPr algn="r" rtl="1"/>
            <a:r>
              <a:rPr lang="ar-IQ" dirty="0"/>
              <a:t>ب‌-	يفضّل معظم الباحثين صياغة المشكلة على شكل سؤال، مثل: ما اثر الذكاء على التحصيل الدراسي لطلاب المرحلة الابتدائية. هنا يكون جواب السؤال هو الغرض من البحث العلمي (تحديد الهدف الرئيسي من البحث).</a:t>
            </a:r>
          </a:p>
          <a:p>
            <a:pPr algn="r" rtl="1"/>
            <a:r>
              <a:rPr lang="ar-IQ" b="1" dirty="0"/>
              <a:t>2-	معايير صياغة المشكلة:</a:t>
            </a:r>
          </a:p>
          <a:p>
            <a:pPr algn="r" rtl="1"/>
            <a:r>
              <a:rPr lang="ar-IQ" dirty="0"/>
              <a:t>أ‌-	وضوح الصياغة ودقتها.</a:t>
            </a:r>
          </a:p>
          <a:p>
            <a:pPr algn="r" rtl="1"/>
            <a:r>
              <a:rPr lang="ar-IQ" dirty="0"/>
              <a:t>ب‌-	أن تضّح في الصياغة وجود متغيرات الدراسة.</a:t>
            </a:r>
          </a:p>
          <a:p>
            <a:pPr algn="r" rtl="1"/>
            <a:r>
              <a:rPr lang="ar-IQ" dirty="0"/>
              <a:t>ت‌-	يجب ان تكون الصياغة واضحة بحيث تكون المشكلة قابلة </a:t>
            </a:r>
            <a:r>
              <a:rPr lang="ar-IQ" dirty="0" err="1"/>
              <a:t>للإختبار</a:t>
            </a:r>
            <a:r>
              <a:rPr lang="ar-IQ" dirty="0"/>
              <a:t> المباشر.</a:t>
            </a:r>
          </a:p>
          <a:p>
            <a:pPr algn="r" rtl="1"/>
            <a:endParaRPr lang="ar-IQ" dirty="0"/>
          </a:p>
        </p:txBody>
      </p:sp>
    </p:spTree>
    <p:extLst>
      <p:ext uri="{BB962C8B-B14F-4D97-AF65-F5344CB8AC3E}">
        <p14:creationId xmlns:p14="http://schemas.microsoft.com/office/powerpoint/2010/main" val="38229145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معايير تقويم مشكلة البحث</a:t>
            </a:r>
            <a:r>
              <a:rPr lang="en-US" dirty="0"/>
              <a:t/>
            </a:r>
            <a:br>
              <a:rPr lang="en-US" dirty="0"/>
            </a:br>
            <a:endParaRPr lang="en-US" dirty="0"/>
          </a:p>
        </p:txBody>
      </p:sp>
      <p:sp>
        <p:nvSpPr>
          <p:cNvPr id="3" name="عنصر نائب للمحتوى 2"/>
          <p:cNvSpPr>
            <a:spLocks noGrp="1"/>
          </p:cNvSpPr>
          <p:nvPr>
            <p:ph sz="quarter" idx="13"/>
          </p:nvPr>
        </p:nvSpPr>
        <p:spPr>
          <a:xfrm>
            <a:off x="913774" y="1640114"/>
            <a:ext cx="10847636" cy="4697791"/>
          </a:xfrm>
        </p:spPr>
        <p:txBody>
          <a:bodyPr>
            <a:normAutofit/>
          </a:bodyPr>
          <a:lstStyle/>
          <a:p>
            <a:pPr marL="342900" marR="0" lvl="0" indent="-342900" algn="just" rtl="1">
              <a:lnSpc>
                <a:spcPct val="107000"/>
              </a:lnSpc>
              <a:spcBef>
                <a:spcPts val="0"/>
              </a:spcBef>
              <a:spcAft>
                <a:spcPts val="0"/>
              </a:spcAft>
              <a:buFont typeface="+mj-lt"/>
              <a:buAutoNum type="arabicPeriod"/>
            </a:pPr>
            <a:r>
              <a:rPr lang="ar-SA" sz="2800" dirty="0">
                <a:latin typeface="Calibri" panose="020F0502020204030204" pitchFamily="34" charset="0"/>
                <a:ea typeface="Calibri" panose="020F0502020204030204" pitchFamily="34" charset="0"/>
              </a:rPr>
              <a:t>هل تعالج المشكلة موضوعاً حديثاً أم موضوعاً مكرراً؟</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sz="2800" dirty="0">
                <a:latin typeface="Calibri" panose="020F0502020204030204" pitchFamily="34" charset="0"/>
                <a:ea typeface="Calibri" panose="020F0502020204030204" pitchFamily="34" charset="0"/>
              </a:rPr>
              <a:t>هل سيسهم هذا الموضوع في إضافة علمية معينة؟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sz="2800" dirty="0">
                <a:latin typeface="Calibri" panose="020F0502020204030204" pitchFamily="34" charset="0"/>
                <a:ea typeface="Calibri" panose="020F0502020204030204" pitchFamily="34" charset="0"/>
              </a:rPr>
              <a:t>هل تمت صياغة المشكلة بعبارات محددة واضحة؟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sz="2800" dirty="0">
                <a:latin typeface="Calibri" panose="020F0502020204030204" pitchFamily="34" charset="0"/>
                <a:ea typeface="Calibri" panose="020F0502020204030204" pitchFamily="34" charset="0"/>
              </a:rPr>
              <a:t>هل ستؤدي هذه المشكلة الى توجيه الاهتمام ببحوث ودراسات أخرى؟</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sz="2800" dirty="0">
                <a:latin typeface="Calibri" panose="020F0502020204030204" pitchFamily="34" charset="0"/>
                <a:ea typeface="Calibri" panose="020F0502020204030204" pitchFamily="34" charset="0"/>
              </a:rPr>
              <a:t>هل يمكن تعميم النتائج التي يمكن التوصل اليها من خلال بحث هذه المشكلة؟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SA" sz="2800" dirty="0">
                <a:latin typeface="Calibri" panose="020F0502020204030204" pitchFamily="34" charset="0"/>
                <a:ea typeface="Calibri" panose="020F0502020204030204" pitchFamily="34" charset="0"/>
              </a:rPr>
              <a:t>هل ستقدم النتائج فائدة عملية الى المجتمع؟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SA"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في ضوء ذلك يمكن الحكم على مدى أهمية المشكلة"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0"/>
              </a:spcBef>
            </a:pP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7791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lnSpc>
                <a:spcPct val="107000"/>
              </a:lnSpc>
              <a:spcBef>
                <a:spcPts val="0"/>
              </a:spcBef>
              <a:spcAft>
                <a:spcPts val="800"/>
              </a:spcAft>
            </a:pPr>
            <a:r>
              <a:rPr lang="ar-SA" b="1" dirty="0"/>
              <a:t>أهمية الدراسات والأبحاث السابقة</a:t>
            </a:r>
            <a:r>
              <a:rPr lang="en-US" dirty="0"/>
              <a:t/>
            </a:r>
            <a:br>
              <a:rPr lang="en-US" dirty="0"/>
            </a:b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913774" y="1761067"/>
            <a:ext cx="10320283" cy="4233333"/>
          </a:xfrm>
        </p:spPr>
        <p:txBody>
          <a:bodyPr>
            <a:normAutofit/>
          </a:bodyPr>
          <a:lstStyle/>
          <a:p>
            <a:pPr marL="0" marR="0" algn="just" rtl="1">
              <a:lnSpc>
                <a:spcPct val="107000"/>
              </a:lnSpc>
              <a:spcBef>
                <a:spcPts val="0"/>
              </a:spcBef>
              <a:spcAft>
                <a:spcPts val="800"/>
              </a:spcAft>
            </a:pPr>
            <a:r>
              <a:rPr lang="ar-SA" dirty="0">
                <a:latin typeface="Calibri" panose="020F0502020204030204" pitchFamily="34" charset="0"/>
                <a:ea typeface="Calibri" panose="020F0502020204030204" pitchFamily="34" charset="0"/>
                <a:cs typeface="Times New Roman" panose="02020603050405020304" pitchFamily="18" charset="0"/>
              </a:rPr>
              <a:t>إن مراجعة الدراسات والأبحاث التي جرت في الميدان الذي يفكر فيه الباحث، يوفّر له ما يلي:</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u="sng" dirty="0">
                <a:latin typeface="Calibri" panose="020F0502020204030204" pitchFamily="34" charset="0"/>
                <a:ea typeface="Calibri" panose="020F0502020204030204" pitchFamily="34" charset="0"/>
              </a:rPr>
              <a:t>بلورة مشكلة البحث</a:t>
            </a:r>
            <a:r>
              <a:rPr lang="ar-SA" dirty="0">
                <a:latin typeface="Calibri" panose="020F0502020204030204" pitchFamily="34" charset="0"/>
                <a:ea typeface="Calibri" panose="020F0502020204030204" pitchFamily="34" charset="0"/>
              </a:rPr>
              <a:t> الذي يفكّر فيه، وتحديد أبعادها ومجالاتها.</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u="sng" dirty="0">
                <a:latin typeface="Calibri" panose="020F0502020204030204" pitchFamily="34" charset="0"/>
                <a:ea typeface="Calibri" panose="020F0502020204030204" pitchFamily="34" charset="0"/>
              </a:rPr>
              <a:t>إغناء مشكلة البحث</a:t>
            </a:r>
            <a:r>
              <a:rPr lang="ar-SA" dirty="0">
                <a:latin typeface="Calibri" panose="020F0502020204030204" pitchFamily="34" charset="0"/>
                <a:ea typeface="Calibri" panose="020F0502020204030204" pitchFamily="34" charset="0"/>
              </a:rPr>
              <a:t> بالرجوع الى الأطر النظرية والفروض المعتمدة.. الخ.</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dirty="0">
                <a:latin typeface="Calibri" panose="020F0502020204030204" pitchFamily="34" charset="0"/>
                <a:ea typeface="Calibri" panose="020F0502020204030204" pitchFamily="34" charset="0"/>
              </a:rPr>
              <a:t>تزويد الباحث بالكثير من الأفكار والأدوات والإجراءات والاختبارات التي يمكن أن يفيد منها في إجراءاته لحل مشكلته ( أداة ما مشابهة </a:t>
            </a:r>
            <a:r>
              <a:rPr lang="ar-SA" dirty="0" err="1">
                <a:latin typeface="Calibri" panose="020F0502020204030204" pitchFamily="34" charset="0"/>
                <a:ea typeface="Calibri" panose="020F0502020204030204" pitchFamily="34" charset="0"/>
              </a:rPr>
              <a:t>لاداة</a:t>
            </a:r>
            <a:r>
              <a:rPr lang="ar-SA" dirty="0">
                <a:latin typeface="Calibri" panose="020F0502020204030204" pitchFamily="34" charset="0"/>
                <a:ea typeface="Calibri" panose="020F0502020204030204" pitchFamily="34" charset="0"/>
              </a:rPr>
              <a:t> ناجحة).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dirty="0">
                <a:latin typeface="Calibri" panose="020F0502020204030204" pitchFamily="34" charset="0"/>
                <a:ea typeface="Calibri" panose="020F0502020204030204" pitchFamily="34" charset="0"/>
              </a:rPr>
              <a:t>تزويد الباحث بالكثير من المراجع والمصادر المهمة.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dirty="0">
                <a:latin typeface="Calibri" panose="020F0502020204030204" pitchFamily="34" charset="0"/>
                <a:ea typeface="Calibri" panose="020F0502020204030204" pitchFamily="34" charset="0"/>
              </a:rPr>
              <a:t>توجيه الباحث الى تجنب المزالق التي وقع فيها الاخرون، وتعريفه بالصعوبات التي </a:t>
            </a:r>
            <a:r>
              <a:rPr lang="ar-SA" dirty="0" err="1">
                <a:latin typeface="Calibri" panose="020F0502020204030204" pitchFamily="34" charset="0"/>
                <a:ea typeface="Calibri" panose="020F0502020204030204" pitchFamily="34" charset="0"/>
              </a:rPr>
              <a:t>يواجهها</a:t>
            </a:r>
            <a:r>
              <a:rPr lang="ar-SA" dirty="0">
                <a:latin typeface="Calibri" panose="020F0502020204030204" pitchFamily="34" charset="0"/>
                <a:ea typeface="Calibri" panose="020F0502020204030204" pitchFamily="34" charset="0"/>
              </a:rPr>
              <a:t> الباحثون، وعن الحلول التي توصّلوا اليها لمواجهة هذه الصعوبات.</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SA" dirty="0">
                <a:latin typeface="Calibri" panose="020F0502020204030204" pitchFamily="34" charset="0"/>
                <a:ea typeface="Calibri" panose="020F0502020204030204" pitchFamily="34" charset="0"/>
              </a:rPr>
              <a:t>الإفادة من نتائج الأبحاث والدراسات السابقة في المجالين التاليين: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SA" dirty="0">
                <a:latin typeface="Calibri" panose="020F0502020204030204" pitchFamily="34" charset="0"/>
                <a:ea typeface="Calibri" panose="020F0502020204030204" pitchFamily="34" charset="0"/>
              </a:rPr>
              <a:t>بناء مسلمات البحث اعتماداً على النتائج التي توصل اليها الآخرون.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SA" dirty="0">
                <a:latin typeface="Calibri" panose="020F0502020204030204" pitchFamily="34" charset="0"/>
                <a:ea typeface="Calibri" panose="020F0502020204030204" pitchFamily="34" charset="0"/>
              </a:rPr>
              <a:t>استكمال الجوانب التي وقفت عندها الدراسات السابقة، وبذلك تتكامل وحدة الدراسات والأبحاث العلمية.</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2454161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913774" y="1407886"/>
            <a:ext cx="10170302" cy="4383313"/>
          </a:xfrm>
        </p:spPr>
        <p:txBody>
          <a:bodyPr>
            <a:normAutofit fontScale="92500" lnSpcReduction="20000"/>
          </a:bodyPr>
          <a:lstStyle/>
          <a:p>
            <a:pPr algn="r" rtl="1"/>
            <a:r>
              <a:rPr lang="ar-IQ" b="1" dirty="0">
                <a:solidFill>
                  <a:srgbClr val="FF0000"/>
                </a:solidFill>
              </a:rPr>
              <a:t>- خطة البحث : </a:t>
            </a:r>
            <a:r>
              <a:rPr lang="en-US" b="1" dirty="0">
                <a:solidFill>
                  <a:srgbClr val="FF0000"/>
                </a:solidFill>
              </a:rPr>
              <a:t>The Research Plan</a:t>
            </a:r>
          </a:p>
          <a:p>
            <a:pPr algn="r" rtl="1"/>
            <a:r>
              <a:rPr lang="en-US" dirty="0"/>
              <a:t>•	</a:t>
            </a:r>
            <a:r>
              <a:rPr lang="ar-IQ" dirty="0"/>
              <a:t>خطة البحث هي تقرير واف يكتبه الباحث بعد استكمال اطلاعه على الدراسات السابقة الأولية في المجال الذي فيه مشكلة البحث.</a:t>
            </a:r>
          </a:p>
          <a:p>
            <a:pPr algn="r" rtl="1"/>
            <a:r>
              <a:rPr lang="ar-IQ" dirty="0"/>
              <a:t>•	يوضّح هذا التقرير أهمية المشكلة والجهود التي بذلت في مواجهتها والدوافع التي دفعت الباحث </a:t>
            </a:r>
            <a:r>
              <a:rPr lang="ar-IQ" dirty="0" err="1"/>
              <a:t>لإختيار</a:t>
            </a:r>
            <a:r>
              <a:rPr lang="ar-IQ" dirty="0"/>
              <a:t> المشكلة.</a:t>
            </a:r>
          </a:p>
          <a:p>
            <a:pPr algn="r" rtl="1"/>
            <a:r>
              <a:rPr lang="ar-IQ" dirty="0"/>
              <a:t>•	يحدّد التقرير مشكلة البحث ويعين أبعادها وحدودها ومسلماتها وفرضياتها واجراءاتها..</a:t>
            </a:r>
          </a:p>
          <a:p>
            <a:pPr algn="r" rtl="1"/>
            <a:r>
              <a:rPr lang="ar-IQ" dirty="0"/>
              <a:t>	يجب أن يضع الباحث نفسه في جو غني من الاستثارة العلمية يعرضه لآراء </a:t>
            </a:r>
            <a:r>
              <a:rPr lang="ar-IQ" dirty="0" err="1"/>
              <a:t>واخبرات</a:t>
            </a:r>
            <a:r>
              <a:rPr lang="ar-IQ" dirty="0"/>
              <a:t> متعددة من المختصين في مجال بحثه.</a:t>
            </a:r>
          </a:p>
          <a:p>
            <a:pPr algn="r" rtl="1"/>
            <a:r>
              <a:rPr lang="ar-IQ" dirty="0"/>
              <a:t>-	بعد إعداد خطة البحث يفضّل أن تعرض على لجنة من المختصين في حلقة مناقشة علمية (</a:t>
            </a:r>
            <a:r>
              <a:rPr lang="ar-IQ" dirty="0" err="1"/>
              <a:t>السمينار</a:t>
            </a:r>
            <a:r>
              <a:rPr lang="ar-IQ" dirty="0"/>
              <a:t>) وتتكون هذه الحلقة من أساتذة وخبراء مختصين بالإضافة الى عدد من الباحثين.</a:t>
            </a:r>
          </a:p>
          <a:p>
            <a:pPr algn="r" rtl="1"/>
            <a:r>
              <a:rPr lang="ar-IQ" dirty="0"/>
              <a:t>تتم مناقشة الخطة ويتلقى الباحث وجهات نظر متنوعة على موضوعه         قد تؤدي الى تعديل الخطة.</a:t>
            </a:r>
          </a:p>
          <a:p>
            <a:pPr algn="r" rtl="1"/>
            <a:r>
              <a:rPr lang="ar-IQ" dirty="0"/>
              <a:t>أخيراً: تصبح الخطة في صورتها النهائية 	</a:t>
            </a:r>
            <a:r>
              <a:rPr lang="ar-IQ" dirty="0" smtClean="0"/>
              <a:t>   تسجّل </a:t>
            </a:r>
            <a:r>
              <a:rPr lang="ar-IQ" dirty="0"/>
              <a:t>عند هيئة علمية أو مؤسسة علمية (الجامعة) ويلتزم الباحث بهذه الخطة.</a:t>
            </a:r>
          </a:p>
          <a:p>
            <a:pPr algn="r" rtl="1"/>
            <a:endParaRPr lang="en-US" dirty="0"/>
          </a:p>
        </p:txBody>
      </p:sp>
      <p:sp>
        <p:nvSpPr>
          <p:cNvPr id="5" name="Left Arrow 8"/>
          <p:cNvSpPr/>
          <p:nvPr/>
        </p:nvSpPr>
        <p:spPr>
          <a:xfrm>
            <a:off x="5049806" y="4883302"/>
            <a:ext cx="340995" cy="158750"/>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Left Arrow 8"/>
          <p:cNvSpPr/>
          <p:nvPr/>
        </p:nvSpPr>
        <p:spPr>
          <a:xfrm>
            <a:off x="7226949" y="5305423"/>
            <a:ext cx="340995" cy="158750"/>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0927838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727200" y="1146630"/>
            <a:ext cx="8539238" cy="4934856"/>
          </a:xfrm>
          <a:prstGeom prst="rect">
            <a:avLst/>
          </a:prstGeom>
        </p:spPr>
      </p:pic>
    </p:spTree>
    <p:extLst>
      <p:ext uri="{BB962C8B-B14F-4D97-AF65-F5344CB8AC3E}">
        <p14:creationId xmlns:p14="http://schemas.microsoft.com/office/powerpoint/2010/main" val="378101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قطرة">
  <a:themeElements>
    <a:clrScheme name="قطرة">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قط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قطرة">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TM04033925[[fn=قطرة]]</Template>
  <TotalTime>115</TotalTime>
  <Words>242</Words>
  <Application>Microsoft Office PowerPoint</Application>
  <PresentationFormat>شاشة عريضة</PresentationFormat>
  <Paragraphs>39</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Times New Roman</vt:lpstr>
      <vt:lpstr>Tw Cen MT</vt:lpstr>
      <vt:lpstr>قطرة</vt:lpstr>
      <vt:lpstr>مناهج البحث العلمي - Research   Methodology المحاضرة رقم(3)</vt:lpstr>
      <vt:lpstr>ث‌- تحديد مشكلة البحث:</vt:lpstr>
      <vt:lpstr>صياغة المشكلة: هناك طريقتان لصياغة المشكلة هما: </vt:lpstr>
      <vt:lpstr>معايير تقويم مشكلة البحث </vt:lpstr>
      <vt:lpstr>أهمية الدراسات والأبحاث السابقة </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العلمي - Research Methodology</dc:title>
  <dc:creator>XPS</dc:creator>
  <cp:lastModifiedBy>XPS</cp:lastModifiedBy>
  <cp:revision>19</cp:revision>
  <dcterms:created xsi:type="dcterms:W3CDTF">2021-10-14T16:51:34Z</dcterms:created>
  <dcterms:modified xsi:type="dcterms:W3CDTF">2021-10-14T18:54:28Z</dcterms:modified>
</cp:coreProperties>
</file>